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3" r:id="rId1"/>
  </p:sldMasterIdLst>
  <p:notesMasterIdLst>
    <p:notesMasterId r:id="rId5"/>
  </p:notesMasterIdLst>
  <p:handoutMasterIdLst>
    <p:handoutMasterId r:id="rId6"/>
  </p:handoutMasterIdLst>
  <p:sldIdLst>
    <p:sldId id="1050" r:id="rId2"/>
    <p:sldId id="1051" r:id="rId3"/>
    <p:sldId id="1052" r:id="rId4"/>
  </p:sldIdLst>
  <p:sldSz cx="9144000" cy="6858000" type="screen4x3"/>
  <p:notesSz cx="9356725" cy="70532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FF5050"/>
    <a:srgbClr val="FFFFFF"/>
    <a:srgbClr val="FFFF99"/>
    <a:srgbClr val="FFFFCC"/>
    <a:srgbClr val="E6E0EC"/>
    <a:srgbClr val="003399"/>
    <a:srgbClr val="FF9900"/>
    <a:srgbClr val="F68222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84" autoAdjust="0"/>
    <p:restoredTop sz="99819" autoAdjust="0"/>
  </p:normalViewPr>
  <p:slideViewPr>
    <p:cSldViewPr>
      <p:cViewPr varScale="1">
        <p:scale>
          <a:sx n="68" d="100"/>
          <a:sy n="68" d="100"/>
        </p:scale>
        <p:origin x="-1480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275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>
        <p:scale>
          <a:sx n="90" d="100"/>
          <a:sy n="90" d="100"/>
        </p:scale>
        <p:origin x="-390" y="150"/>
      </p:cViewPr>
      <p:guideLst>
        <p:guide orient="horz" pos="2222"/>
        <p:guide pos="294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99979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399023C-7E46-4861-95EE-B4DAB919B4F8}" type="datetimeFigureOut">
              <a:rPr lang="en-US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99979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C519D1E-5B18-4F17-B22A-D535B755EB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857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99979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4A469D7-DAA3-4D5D-8FF1-48B3D4F4C5BF}" type="datetimeFigureOut">
              <a:rPr lang="en-US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528638"/>
            <a:ext cx="3524250" cy="26447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5673" y="3350300"/>
            <a:ext cx="7485380" cy="3173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99979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FAE9468-6EDA-492D-A22D-0CAE5875E7F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9277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677A52-5D8A-46BC-AA05-20B0F8B90C8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045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0C3564-8C76-4A44-A5BE-1D1BC26289DB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DED60A-3B0F-4C53-896D-29428A77729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868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72E81A-ECBB-4E9E-BBCB-5590C684A013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71F836-44D5-4488-B95A-94EEAE7C121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311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640512"/>
            <a:ext cx="2895600" cy="3651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BE3725-B6F6-4B03-8FB8-6C70FAE4473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228600" y="6259512"/>
            <a:ext cx="2362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66CC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/>
              <a:t>Research Data Alliance</a:t>
            </a:r>
            <a:endParaRPr lang="en-US" dirty="0"/>
          </a:p>
        </p:txBody>
      </p:sp>
      <p:sp>
        <p:nvSpPr>
          <p:cNvPr id="8" name="Footer Placeholder 4"/>
          <p:cNvSpPr txBox="1">
            <a:spLocks/>
          </p:cNvSpPr>
          <p:nvPr userDrawn="1"/>
        </p:nvSpPr>
        <p:spPr>
          <a:xfrm>
            <a:off x="3429000" y="633571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i="1" smtClean="0">
                <a:solidFill>
                  <a:schemeClr val="tx1"/>
                </a:solidFill>
              </a:rPr>
              <a:t>Global Data Meeting,  October 201</a:t>
            </a:r>
            <a:r>
              <a:rPr lang="en-US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6324600" y="63674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fld id="{042AED99-7FB4-404E-8A97-64753DCE42EC}" type="slidenum">
              <a:rPr lang="en-US" smtClean="0"/>
              <a:pPr/>
              <a:t>‹#›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7623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C9DF3-87E9-4968-A9BB-CE9A5B6B248C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19199C-1207-4A34-850F-CAB8D5CCC9F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669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600" y="6445249"/>
            <a:ext cx="2895600" cy="3651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476999"/>
            <a:ext cx="2133600" cy="365125"/>
          </a:xfrm>
        </p:spPr>
        <p:txBody>
          <a:bodyPr/>
          <a:lstStyle/>
          <a:p>
            <a:pPr>
              <a:defRPr/>
            </a:pPr>
            <a:fld id="{5E7B38F0-3838-4F17-BD5E-456A0DF389F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228600" y="6162673"/>
            <a:ext cx="2362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66CC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/>
              <a:t>Research Data Alliance</a:t>
            </a:r>
            <a:endParaRPr lang="en-US" dirty="0"/>
          </a:p>
        </p:txBody>
      </p:sp>
      <p:sp>
        <p:nvSpPr>
          <p:cNvPr id="9" name="Footer Placeholder 4"/>
          <p:cNvSpPr txBox="1">
            <a:spLocks/>
          </p:cNvSpPr>
          <p:nvPr userDrawn="1"/>
        </p:nvSpPr>
        <p:spPr>
          <a:xfrm>
            <a:off x="3429000" y="623887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i="1" smtClean="0">
                <a:solidFill>
                  <a:schemeClr val="tx1"/>
                </a:solidFill>
              </a:rPr>
              <a:t>Global Data Meeting,  October 201</a:t>
            </a:r>
            <a:r>
              <a:rPr lang="en-US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90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3ED5FE-EBDC-4816-8371-2503C36BB3C7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BF9971-E4A8-4AAD-A01B-8B6C93FC871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330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46C026-3FB6-40DC-A0C8-43E1542C3551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F18F97-B688-448B-ACAD-11B8E54D699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355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E65D0A-6396-49FC-B4E1-646E6B10F6EA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F68F4D-12AF-4335-BB9F-75DEC0361A9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355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B77071-59B3-4718-A8A6-C79BDA64C2E6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174370-783C-4A0E-B2EA-67A4E85E988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7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547787-4D45-465D-99AA-64047FB4DF35}" type="datetimeFigureOut">
              <a:rPr lang="en-US" smtClean="0"/>
              <a:pPr>
                <a:defRPr/>
              </a:pPr>
              <a:t>10/2/12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8CEACC-52E6-4820-A78C-4D252EB8EDC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49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362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0066CC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Research Data Alliance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7600" y="63246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i="1" dirty="0" smtClean="0">
                <a:solidFill>
                  <a:schemeClr val="tx1"/>
                </a:solidFill>
              </a:rPr>
              <a:t>Global Data Meeting,  October 201</a:t>
            </a:r>
            <a:r>
              <a:rPr lang="en-US" dirty="0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143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rgbClr val="FF0000"/>
          </a:solidFill>
          <a:latin typeface="Arial Rounded MT Bold" pitchFamily="34" charset="0"/>
          <a:ea typeface="Arial Unicode MS" pitchFamily="34" charset="-128"/>
          <a:cs typeface="Arial Unicode MS" pitchFamily="34" charset="-128"/>
        </a:defRPr>
      </a:lvl1pPr>
    </p:titleStyle>
    <p:bodyStyle>
      <a:lvl1pPr marL="342900" indent="-3429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eXtremely</a:t>
            </a:r>
            <a:r>
              <a:rPr lang="en-US" dirty="0" smtClean="0"/>
              <a:t> Large Dataset Management (XLDM) Data Foundations Interest Group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447800"/>
            <a:ext cx="8839200" cy="4678363"/>
          </a:xfrm>
        </p:spPr>
        <p:txBody>
          <a:bodyPr>
            <a:normAutofit lnSpcReduction="10000"/>
          </a:bodyPr>
          <a:lstStyle/>
          <a:p>
            <a:pPr marL="342900" lvl="2" indent="-342900">
              <a:spcBef>
                <a:spcPts val="1800"/>
              </a:spcBef>
            </a:pPr>
            <a:r>
              <a:rPr lang="en-US" sz="2800" b="1" dirty="0">
                <a:solidFill>
                  <a:srgbClr val="0066CC"/>
                </a:solidFill>
              </a:rPr>
              <a:t>Focus </a:t>
            </a:r>
            <a:r>
              <a:rPr lang="en-US" sz="2800" b="1" dirty="0" smtClean="0">
                <a:solidFill>
                  <a:srgbClr val="0066CC"/>
                </a:solidFill>
              </a:rPr>
              <a:t>issue: </a:t>
            </a:r>
            <a:r>
              <a:rPr lang="en-US" sz="2400" dirty="0" smtClean="0"/>
              <a:t>Manage </a:t>
            </a:r>
            <a:r>
              <a:rPr lang="en-US" sz="2400" dirty="0"/>
              <a:t>exponentially growing volumes </a:t>
            </a:r>
            <a:r>
              <a:rPr lang="en-US" sz="2400" dirty="0" smtClean="0"/>
              <a:t>of research data (often arriving in time</a:t>
            </a:r>
            <a:r>
              <a:rPr lang="en-US" sz="2400" dirty="0"/>
              <a:t>-</a:t>
            </a:r>
            <a:r>
              <a:rPr lang="en-US" sz="2400" dirty="0" smtClean="0"/>
              <a:t>sensitive </a:t>
            </a:r>
            <a:r>
              <a:rPr lang="en-US" sz="2400" dirty="0"/>
              <a:t>data </a:t>
            </a:r>
            <a:r>
              <a:rPr lang="en-US" sz="2400" dirty="0" smtClean="0"/>
              <a:t>streams)</a:t>
            </a:r>
          </a:p>
          <a:p>
            <a:pPr marL="800100" lvl="3" indent="-342900">
              <a:spcBef>
                <a:spcPts val="1800"/>
              </a:spcBef>
            </a:pPr>
            <a:r>
              <a:rPr lang="en-US" sz="2400" dirty="0" smtClean="0"/>
              <a:t>Generated by networks of </a:t>
            </a:r>
            <a:r>
              <a:rPr lang="en-US" sz="2400" dirty="0"/>
              <a:t>sensors </a:t>
            </a:r>
            <a:r>
              <a:rPr lang="en-US" sz="2400" dirty="0" smtClean="0"/>
              <a:t>&amp; instruments </a:t>
            </a:r>
            <a:r>
              <a:rPr lang="en-US" sz="2400" dirty="0"/>
              <a:t>or as </a:t>
            </a:r>
            <a:r>
              <a:rPr lang="en-US" sz="2400" dirty="0" smtClean="0"/>
              <a:t>output </a:t>
            </a:r>
            <a:r>
              <a:rPr lang="en-US" sz="2400" dirty="0"/>
              <a:t>from simulations </a:t>
            </a:r>
            <a:endParaRPr lang="en-US" sz="2400" dirty="0" smtClean="0"/>
          </a:p>
          <a:p>
            <a:pPr marL="800100" lvl="3" indent="-342900">
              <a:spcBef>
                <a:spcPts val="1800"/>
              </a:spcBef>
            </a:pPr>
            <a:r>
              <a:rPr lang="en-US" sz="2400" dirty="0" smtClean="0"/>
              <a:t>Sizes from multi</a:t>
            </a:r>
            <a:r>
              <a:rPr lang="en-US" sz="2400" dirty="0"/>
              <a:t>-</a:t>
            </a:r>
            <a:r>
              <a:rPr lang="en-US" sz="2400" dirty="0" smtClean="0"/>
              <a:t>terabytes to petabytes</a:t>
            </a:r>
          </a:p>
          <a:p>
            <a:pPr marL="800100" lvl="3" indent="-342900">
              <a:spcBef>
                <a:spcPts val="1800"/>
              </a:spcBef>
            </a:pPr>
            <a:r>
              <a:rPr lang="en-US" sz="2500" dirty="0"/>
              <a:t>Management challenges</a:t>
            </a:r>
            <a:r>
              <a:rPr lang="en-US" sz="2500" dirty="0" smtClean="0"/>
              <a:t>: architecture, </a:t>
            </a:r>
            <a:r>
              <a:rPr lang="en-US" sz="2500" dirty="0"/>
              <a:t>storage, search, retrieval</a:t>
            </a:r>
          </a:p>
          <a:p>
            <a:pPr marL="800100" lvl="3" indent="-342900">
              <a:spcBef>
                <a:spcPts val="1800"/>
              </a:spcBef>
            </a:pPr>
            <a:r>
              <a:rPr lang="en-US" sz="2500" dirty="0"/>
              <a:t>Processing challenges: large-scale analytics, transformation, </a:t>
            </a:r>
            <a:r>
              <a:rPr lang="en-US" sz="2500" dirty="0" smtClean="0"/>
              <a:t>fusion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3704141885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eXtremely</a:t>
            </a:r>
            <a:r>
              <a:rPr lang="en-US" dirty="0" smtClean="0"/>
              <a:t> Large Dataset Management (XLDM) Data Foundations Interest Group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447800"/>
            <a:ext cx="8915400" cy="4678363"/>
          </a:xfrm>
        </p:spPr>
        <p:txBody>
          <a:bodyPr>
            <a:normAutofit/>
          </a:bodyPr>
          <a:lstStyle/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Approaches:</a:t>
            </a:r>
          </a:p>
          <a:p>
            <a:pPr lvl="1">
              <a:spcBef>
                <a:spcPts val="2400"/>
              </a:spcBef>
            </a:pPr>
            <a:r>
              <a:rPr lang="en-US" sz="2000" b="1" dirty="0" smtClean="0"/>
              <a:t>Long-Term:</a:t>
            </a:r>
            <a:r>
              <a:rPr lang="en-US" sz="2000" dirty="0" smtClean="0"/>
              <a:t> Build “generic” XL data management technologies or systems</a:t>
            </a:r>
          </a:p>
          <a:p>
            <a:pPr lvl="1">
              <a:spcBef>
                <a:spcPts val="2400"/>
              </a:spcBef>
            </a:pPr>
            <a:r>
              <a:rPr lang="en-US" sz="2000" b="1" dirty="0" smtClean="0"/>
              <a:t>Short-Term:</a:t>
            </a:r>
            <a:r>
              <a:rPr lang="en-US" sz="2000" dirty="0" smtClean="0"/>
              <a:t> Identify diverse use cases dealing </a:t>
            </a:r>
            <a:r>
              <a:rPr lang="en-US" sz="2000" dirty="0"/>
              <a:t>with extreme </a:t>
            </a:r>
            <a:r>
              <a:rPr lang="en-US" sz="2000" dirty="0" smtClean="0"/>
              <a:t>dataset sizes; Recognize best practices; Formulate </a:t>
            </a:r>
            <a:r>
              <a:rPr lang="en-US" sz="2000" dirty="0"/>
              <a:t>b</a:t>
            </a:r>
            <a:r>
              <a:rPr lang="en-US" sz="2000" dirty="0" smtClean="0"/>
              <a:t>enchmarks; Design query languages; Design storage &amp; access architectures (partitioning, replication, parallelism); Build prototypes</a:t>
            </a:r>
          </a:p>
          <a:p>
            <a:pPr lvl="1">
              <a:spcBef>
                <a:spcPts val="2400"/>
              </a:spcBef>
            </a:pPr>
            <a:r>
              <a:rPr lang="en-US" sz="2000" b="1" dirty="0" smtClean="0"/>
              <a:t>Vehicle of Activities: </a:t>
            </a:r>
            <a:r>
              <a:rPr lang="en-US" sz="2000" dirty="0" smtClean="0"/>
              <a:t>Int’l XLDB community of &gt;1K data </a:t>
            </a:r>
            <a:r>
              <a:rPr lang="en-US" sz="2000" dirty="0"/>
              <a:t>researchers, domain scientists, data </a:t>
            </a:r>
            <a:r>
              <a:rPr lang="en-US" sz="2000" dirty="0" smtClean="0"/>
              <a:t>practitioners</a:t>
            </a:r>
            <a:r>
              <a:rPr lang="en-US" sz="2000" dirty="0"/>
              <a:t> </a:t>
            </a:r>
            <a:r>
              <a:rPr lang="en-US" sz="2000" dirty="0" smtClean="0"/>
              <a:t>&amp; data center managers, industry; other int’l collaborations with similar constituencies</a:t>
            </a:r>
          </a:p>
        </p:txBody>
      </p:sp>
    </p:spTree>
    <p:extLst>
      <p:ext uri="{BB962C8B-B14F-4D97-AF65-F5344CB8AC3E}">
        <p14:creationId xmlns:p14="http://schemas.microsoft.com/office/powerpoint/2010/main" val="823025376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eXtremely</a:t>
            </a:r>
            <a:r>
              <a:rPr lang="en-US" dirty="0" smtClean="0"/>
              <a:t> Large Dataset Management (XLDM) Data Foundations Interest Group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447800"/>
            <a:ext cx="8839200" cy="4800600"/>
          </a:xfrm>
        </p:spPr>
        <p:txBody>
          <a:bodyPr>
            <a:normAutofit/>
          </a:bodyPr>
          <a:lstStyle/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Alignment with RDA: WG possibilities</a:t>
            </a:r>
          </a:p>
          <a:p>
            <a:pPr lvl="1">
              <a:spcBef>
                <a:spcPts val="2400"/>
              </a:spcBef>
            </a:pPr>
            <a:r>
              <a:rPr lang="en-US" sz="2000" dirty="0"/>
              <a:t>U</a:t>
            </a:r>
            <a:r>
              <a:rPr lang="en-US" sz="2000" dirty="0" smtClean="0"/>
              <a:t>se </a:t>
            </a:r>
            <a:r>
              <a:rPr lang="en-US" sz="2000" dirty="0"/>
              <a:t>cases </a:t>
            </a:r>
            <a:r>
              <a:rPr lang="en-US" sz="2000" dirty="0" smtClean="0"/>
              <a:t>from diverse disciplines with XL datasets to identify common requirements (possible connections with other WGs)</a:t>
            </a:r>
          </a:p>
          <a:p>
            <a:pPr lvl="1">
              <a:spcBef>
                <a:spcPts val="2400"/>
              </a:spcBef>
            </a:pPr>
            <a:r>
              <a:rPr lang="en-US" sz="2000" dirty="0"/>
              <a:t>B</a:t>
            </a:r>
            <a:r>
              <a:rPr lang="en-US" sz="2000" dirty="0" smtClean="0"/>
              <a:t>est practices from individual communities (possible connections with other WGs)</a:t>
            </a:r>
          </a:p>
          <a:p>
            <a:pPr lvl="1">
              <a:spcBef>
                <a:spcPts val="2400"/>
              </a:spcBef>
            </a:pPr>
            <a:r>
              <a:rPr lang="en-US" sz="2000" dirty="0" smtClean="0"/>
              <a:t>Benchmarks for managing and processing XL datasets</a:t>
            </a:r>
          </a:p>
          <a:p>
            <a:pPr lvl="1">
              <a:spcBef>
                <a:spcPts val="2400"/>
              </a:spcBef>
            </a:pPr>
            <a:r>
              <a:rPr lang="en-US" sz="2000" dirty="0" smtClean="0"/>
              <a:t>Standardizing an array </a:t>
            </a:r>
            <a:r>
              <a:rPr lang="en-US" sz="2000" dirty="0"/>
              <a:t>query </a:t>
            </a:r>
            <a:r>
              <a:rPr lang="en-US" sz="2000" dirty="0" smtClean="0"/>
              <a:t>language</a:t>
            </a:r>
          </a:p>
          <a:p>
            <a:pPr lvl="1">
              <a:spcBef>
                <a:spcPts val="2400"/>
              </a:spcBef>
            </a:pPr>
            <a:r>
              <a:rPr lang="en-US" sz="2000" dirty="0" smtClean="0"/>
              <a:t>Specialized policies for dealing with XL datasets (connection with policy WG)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5026193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RPI 2</Template>
  <TotalTime>13354</TotalTime>
  <Words>242</Words>
  <Application>Microsoft Macintosh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eXtremely Large Dataset Management (XLDM) Data Foundations Interest Group</vt:lpstr>
      <vt:lpstr>eXtremely Large Dataset Management (XLDM) Data Foundations Interest Group</vt:lpstr>
      <vt:lpstr>eXtremely Large Dataset Management (XLDM) Data Foundations Interest Group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Cyberinfrastructure Deconstructed</dc:title>
  <dc:creator>bermaf</dc:creator>
  <cp:lastModifiedBy>Robert Ping</cp:lastModifiedBy>
  <cp:revision>812</cp:revision>
  <cp:lastPrinted>2012-09-28T18:56:07Z</cp:lastPrinted>
  <dcterms:created xsi:type="dcterms:W3CDTF">2012-09-30T20:22:30Z</dcterms:created>
  <dcterms:modified xsi:type="dcterms:W3CDTF">2012-10-02T04:37:18Z</dcterms:modified>
</cp:coreProperties>
</file>